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0" r:id="rId17"/>
    <p:sldId id="271" r:id="rId18"/>
    <p:sldId id="272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94716" autoAdjust="0"/>
  </p:normalViewPr>
  <p:slideViewPr>
    <p:cSldViewPr snapToGrid="0" snapToObjects="1">
      <p:cViewPr varScale="1">
        <p:scale>
          <a:sx n="69" d="100"/>
          <a:sy n="69" d="100"/>
        </p:scale>
        <p:origin x="-140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7148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321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802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>
            <a:off x="203099" y="6523867"/>
            <a:ext cx="8763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</a:rPr>
              <a:t>Copyright © 2017 McGraw-Hill Education. All rights reserved. No reproduction or distribution without the prior written consent of McGraw-Hill Education</a:t>
            </a:r>
            <a:r>
              <a:rPr kumimoji="0" lang="en-US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</a:rPr>
              <a:t>.</a:t>
            </a:r>
            <a:endParaRPr kumimoji="0" lang="en-US" altLang="en-US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7871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392712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3732"/>
            <a:ext cx="4038600" cy="49024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3732"/>
            <a:ext cx="4038600" cy="490243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8704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0815"/>
            <a:ext cx="4040188" cy="9140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0815"/>
            <a:ext cx="4041775" cy="9140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3332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6274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183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902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30527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8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23732"/>
            <a:ext cx="8229600" cy="4902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8F338CA-BE21-6548-BCDB-132325AC577B}" type="datetimeFigureOut">
              <a:rPr lang="en-US" smtClean="0"/>
              <a:pPr/>
              <a:t>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E13BA7A-6B5E-074C-9043-20F264440E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 userDrawn="1"/>
        </p:nvSpPr>
        <p:spPr bwMode="auto">
          <a:xfrm>
            <a:off x="203099" y="6523867"/>
            <a:ext cx="87630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1000" dirty="0">
                <a:solidFill>
                  <a:schemeClr val="bg1"/>
                </a:solidFill>
              </a:rPr>
              <a:t>Copyright © 2017 McGraw-Hill Education. All rights reserved. No reproduction or distribution without the prior written consent of McGraw-Hill Education</a:t>
            </a:r>
            <a:r>
              <a:rPr lang="en-US" altLang="en-US" sz="1000" b="0" dirty="0" smtClean="0">
                <a:solidFill>
                  <a:schemeClr val="bg1"/>
                </a:solidFill>
                <a:latin typeface="Arial" charset="0"/>
              </a:rPr>
              <a:t>.</a:t>
            </a:r>
            <a:endParaRPr lang="en-US" altLang="en-US" sz="1000" b="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665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3255"/>
            <a:ext cx="7772400" cy="1470025"/>
          </a:xfrm>
        </p:spPr>
        <p:txBody>
          <a:bodyPr/>
          <a:lstStyle/>
          <a:p>
            <a:r>
              <a:rPr lang="en-US" dirty="0" smtClean="0"/>
              <a:t>Chapter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268550"/>
            <a:ext cx="6400800" cy="1752600"/>
          </a:xfrm>
        </p:spPr>
        <p:txBody>
          <a:bodyPr/>
          <a:lstStyle/>
          <a:p>
            <a:r>
              <a:rPr lang="en-US" b="1" i="1" dirty="0" smtClean="0"/>
              <a:t>Structure Determines Properties</a:t>
            </a:r>
            <a:endParaRPr lang="en-US" b="1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16" y="1983761"/>
            <a:ext cx="8060966" cy="42544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1596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Coulomb’s Law and Ionic Bonding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Ions</a:t>
            </a:r>
            <a:r>
              <a:rPr lang="en-US" dirty="0" smtClean="0"/>
              <a:t> are atoms or molecules with electric charge. Oppositely charged ions attract one another according to </a:t>
            </a:r>
            <a:r>
              <a:rPr lang="en-US" b="1" dirty="0" smtClean="0"/>
              <a:t>Coulomb’s law</a:t>
            </a:r>
            <a:br>
              <a:rPr lang="en-US" b="1" dirty="0" smtClean="0"/>
            </a:br>
            <a:endParaRPr lang="en-US" dirty="0" smtClean="0"/>
          </a:p>
          <a:p>
            <a:r>
              <a:rPr lang="en-US" dirty="0" smtClean="0"/>
              <a:t>The resulting attraction is known as an </a:t>
            </a:r>
            <a:r>
              <a:rPr lang="en-US" b="1" dirty="0" smtClean="0"/>
              <a:t>ionic bond</a:t>
            </a:r>
          </a:p>
          <a:p>
            <a:r>
              <a:rPr lang="en-US" dirty="0" smtClean="0"/>
              <a:t>Ions pack into tightly clustered lattices in ionic compounds</a:t>
            </a:r>
          </a:p>
          <a:p>
            <a:pPr lvl="1"/>
            <a:r>
              <a:rPr lang="en-US" dirty="0" smtClean="0"/>
              <a:t>High-melting solids</a:t>
            </a:r>
          </a:p>
          <a:p>
            <a:pPr lvl="1"/>
            <a:r>
              <a:rPr lang="en-US" dirty="0" smtClean="0"/>
              <a:t>Soluble in polar solvents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2130670"/>
            <a:ext cx="1397000" cy="571500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740" y="3784486"/>
            <a:ext cx="2256571" cy="234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874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Ionic Bonding and Electron Transfer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can imagine ionic bonds as arising from the </a:t>
            </a:r>
            <a:r>
              <a:rPr lang="en-US" i="1" dirty="0" smtClean="0"/>
              <a:t>transfer</a:t>
            </a:r>
            <a:r>
              <a:rPr lang="en-US" dirty="0" smtClean="0"/>
              <a:t> of an electron from a metal to a nonmetal</a:t>
            </a:r>
          </a:p>
          <a:p>
            <a:r>
              <a:rPr lang="en-US" dirty="0" smtClean="0"/>
              <a:t>For example, gaseous sodium can transfer an electron to gaseous chlorine…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This process is </a:t>
            </a:r>
            <a:r>
              <a:rPr lang="en-US" i="1" dirty="0" smtClean="0"/>
              <a:t>endothermic</a:t>
            </a:r>
            <a:r>
              <a:rPr lang="en-US" dirty="0" smtClean="0"/>
              <a:t> (</a:t>
            </a:r>
            <a:r>
              <a:rPr lang="el-GR" dirty="0"/>
              <a:t>Δ</a:t>
            </a:r>
            <a:r>
              <a:rPr lang="en-US" i="1" dirty="0" smtClean="0"/>
              <a:t>H</a:t>
            </a:r>
            <a:r>
              <a:rPr lang="en-US" dirty="0" smtClean="0"/>
              <a:t>º = +147 kJ/</a:t>
            </a:r>
            <a:r>
              <a:rPr lang="en-US" dirty="0" err="1" smtClean="0"/>
              <a:t>mol</a:t>
            </a:r>
            <a:r>
              <a:rPr lang="en-US" dirty="0" smtClean="0"/>
              <a:t>), but the formation of solid </a:t>
            </a:r>
            <a:r>
              <a:rPr lang="en-US" dirty="0" err="1" smtClean="0"/>
              <a:t>NaCl</a:t>
            </a:r>
            <a:r>
              <a:rPr lang="en-US" dirty="0" smtClean="0"/>
              <a:t> is strongly exothermic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47" y="3097988"/>
            <a:ext cx="7229231" cy="104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63" y="5194815"/>
            <a:ext cx="5910385" cy="99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26204" y="5147694"/>
            <a:ext cx="2659182" cy="12397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Gaseous Na and </a:t>
            </a:r>
            <a:r>
              <a:rPr lang="en-US" sz="2000" dirty="0" err="1" smtClean="0">
                <a:solidFill>
                  <a:srgbClr val="263B86"/>
                </a:solidFill>
                <a:latin typeface="Arial"/>
                <a:cs typeface="Arial"/>
              </a:rPr>
              <a:t>Cl</a:t>
            </a:r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 spontaneously form </a:t>
            </a:r>
            <a:r>
              <a:rPr lang="en-US" sz="2000" i="1" dirty="0" smtClean="0">
                <a:solidFill>
                  <a:srgbClr val="263B86"/>
                </a:solidFill>
                <a:latin typeface="Arial"/>
                <a:cs typeface="Arial"/>
              </a:rPr>
              <a:t>solid</a:t>
            </a:r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 </a:t>
            </a:r>
            <a:r>
              <a:rPr lang="en-US" sz="2000" dirty="0" err="1" smtClean="0">
                <a:solidFill>
                  <a:srgbClr val="263B86"/>
                </a:solidFill>
                <a:latin typeface="Arial"/>
                <a:cs typeface="Arial"/>
              </a:rPr>
              <a:t>NaCl</a:t>
            </a:r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056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Ionic Bonding in Organic Chemistry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Carbon atoms rarely form ions; hence, ionic bonds are rare in organic chemistry</a:t>
            </a:r>
          </a:p>
          <a:p>
            <a:r>
              <a:rPr lang="en-US" dirty="0" smtClean="0"/>
              <a:t>Covalent bonds involving the sharing of electrons between nonmetal atoms are much more common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Ionic bonds do appear in salts of C, N, O, and H which are </a:t>
            </a:r>
            <a:r>
              <a:rPr lang="en-US" i="1" dirty="0" err="1" smtClean="0"/>
              <a:t>nucleophilic</a:t>
            </a:r>
            <a:r>
              <a:rPr lang="en-US" dirty="0" smtClean="0"/>
              <a:t> (electron-donating) at the nonmetal atom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76" y="4913919"/>
            <a:ext cx="5496848" cy="111076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296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Covalent Bonds, Lewis Formulas, and the Octet Rule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1.3</a:t>
            </a:r>
            <a:endParaRPr lang="en-US" dirty="0"/>
          </a:p>
        </p:txBody>
      </p:sp>
      <p:pic>
        <p:nvPicPr>
          <p:cNvPr id="6" name="Picture 4" descr="\\172.50.0.5\hpp\1_Delivery\Prepress\4_Graphics\Book\MGH\P16271451_MGH_Presentation Centre\OrgChem 9e\CH_01\Equations\car02745_01_page_10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36" y="2217615"/>
            <a:ext cx="8678128" cy="108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57776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Lewis Model of Covalent Bonding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Covalent bonds</a:t>
            </a:r>
            <a:r>
              <a:rPr lang="en-US" dirty="0" smtClean="0"/>
              <a:t> involve the </a:t>
            </a:r>
            <a:r>
              <a:rPr lang="en-US" i="1" dirty="0" smtClean="0"/>
              <a:t>sharing</a:t>
            </a:r>
            <a:r>
              <a:rPr lang="en-US" dirty="0" smtClean="0"/>
              <a:t> of electrons between two atoms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Atoms share electrons to achieve a more stable electron configuration</a:t>
            </a:r>
          </a:p>
          <a:p>
            <a:r>
              <a:rPr lang="en-US" dirty="0" smtClean="0"/>
              <a:t>Maximum stability is reached when an atom achieves a </a:t>
            </a:r>
            <a:r>
              <a:rPr lang="en-US" i="1" dirty="0" smtClean="0"/>
              <a:t>full valence shell</a:t>
            </a:r>
            <a:r>
              <a:rPr lang="en-US" dirty="0" smtClean="0"/>
              <a:t>, isoelectronic with the nearest noble gas</a:t>
            </a:r>
          </a:p>
          <a:p>
            <a:r>
              <a:rPr lang="en-US" dirty="0" smtClean="0"/>
              <a:t>Electrons may not be shared equally—covalent</a:t>
            </a:r>
            <a:br>
              <a:rPr lang="en-US" dirty="0" smtClean="0"/>
            </a:br>
            <a:r>
              <a:rPr lang="en-US" dirty="0" smtClean="0"/>
              <a:t>bonds may be </a:t>
            </a:r>
            <a:r>
              <a:rPr lang="en-US" b="1" dirty="0" smtClean="0"/>
              <a:t>polarized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523154" y="1885464"/>
            <a:ext cx="1524000" cy="41030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0800000">
            <a:off x="6193692" y="1885464"/>
            <a:ext cx="1524000" cy="41030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11777" y="1760624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Arial"/>
                <a:cs typeface="Arial"/>
              </a:rPr>
              <a:t>e</a:t>
            </a:r>
            <a:r>
              <a:rPr lang="en-US" sz="2800" baseline="30000" dirty="0" smtClean="0">
                <a:solidFill>
                  <a:schemeClr val="accent4"/>
                </a:solidFill>
                <a:latin typeface="Arial"/>
                <a:cs typeface="Arial"/>
              </a:rPr>
              <a:t>–</a:t>
            </a:r>
            <a:endParaRPr lang="en-US" sz="2800" baseline="30000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17692" y="1760624"/>
            <a:ext cx="530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4"/>
                </a:solidFill>
                <a:latin typeface="Arial"/>
                <a:cs typeface="Arial"/>
              </a:rPr>
              <a:t>e</a:t>
            </a:r>
            <a:r>
              <a:rPr lang="en-US" sz="2800" baseline="30000" dirty="0" smtClean="0">
                <a:solidFill>
                  <a:schemeClr val="accent4"/>
                </a:solidFill>
                <a:latin typeface="Arial"/>
                <a:cs typeface="Arial"/>
              </a:rPr>
              <a:t>–</a:t>
            </a:r>
            <a:endParaRPr lang="en-US" sz="2800" baseline="30000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649" y="4430041"/>
            <a:ext cx="1623485" cy="183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3211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Lewis Symbols and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b="1" dirty="0" smtClean="0"/>
              <a:t>Lewis structures</a:t>
            </a:r>
            <a:r>
              <a:rPr lang="en-US" dirty="0" smtClean="0"/>
              <a:t>, electrons are represented as dots or lines. A line denotes a pair of electrons (2) shared in a covalent bond; atomic symbols denote atoms + core e</a:t>
            </a:r>
            <a:r>
              <a:rPr lang="en-US" baseline="30000" dirty="0" smtClean="0"/>
              <a:t>–</a:t>
            </a:r>
            <a:r>
              <a:rPr lang="en-US" dirty="0" smtClean="0"/>
              <a:t>’s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Not all electrons will be involved in covalent bonding; unshared pairs are drawn as dots on the edges of their associated atoms</a:t>
            </a:r>
          </a:p>
          <a:p>
            <a:r>
              <a:rPr lang="en-US" dirty="0" smtClean="0"/>
              <a:t>Key premise: electrons are </a:t>
            </a:r>
            <a:r>
              <a:rPr lang="en-US" i="1" dirty="0" smtClean="0"/>
              <a:t>localized</a:t>
            </a:r>
            <a:r>
              <a:rPr lang="en-US" dirty="0" smtClean="0"/>
              <a:t> on a single atom or between two atoms</a:t>
            </a:r>
            <a:endParaRPr lang="en-US" dirty="0"/>
          </a:p>
        </p:txBody>
      </p:sp>
      <p:pic>
        <p:nvPicPr>
          <p:cNvPr id="4" name="Picture 4" descr="\\172.50.0.5\hpp\1_Delivery\Prepress\4_Graphics\Book\MGH\P16271451_MGH_Presentation Centre\OrgChem 9e\CH_01\Equations\car02745_01_page_10_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518387"/>
            <a:ext cx="7464425" cy="1252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3307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Covalent Bonding in H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neutral hydrogen atom needs one more valence electron to achieve a full valence shell</a:t>
            </a:r>
          </a:p>
          <a:p>
            <a:r>
              <a:rPr lang="en-US" dirty="0" smtClean="0"/>
              <a:t>Two hydrogens sharing their valence electrons achieve a full </a:t>
            </a:r>
            <a:r>
              <a:rPr lang="en-US" i="1" dirty="0" smtClean="0"/>
              <a:t>n</a:t>
            </a:r>
            <a:r>
              <a:rPr lang="en-US" dirty="0" smtClean="0"/>
              <a:t> = 1 shell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H</a:t>
            </a:r>
            <a:r>
              <a:rPr lang="en-US" baseline="-25000" dirty="0" smtClean="0"/>
              <a:t>2</a:t>
            </a:r>
            <a:r>
              <a:rPr lang="en-US" dirty="0" smtClean="0"/>
              <a:t>, the electron configuration of each hydrogen atom is analogous to that of helium, the first noble gas</a:t>
            </a:r>
            <a:endParaRPr lang="en-US" baseline="-25000" dirty="0"/>
          </a:p>
        </p:txBody>
      </p:sp>
      <p:pic>
        <p:nvPicPr>
          <p:cNvPr id="4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7118"/>
          <a:stretch>
            <a:fillRect/>
          </a:stretch>
        </p:blipFill>
        <p:spPr bwMode="auto">
          <a:xfrm>
            <a:off x="2366963" y="2846756"/>
            <a:ext cx="3808412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4886"/>
          <a:stretch>
            <a:fillRect/>
          </a:stretch>
        </p:blipFill>
        <p:spPr bwMode="auto">
          <a:xfrm>
            <a:off x="1676400" y="4852012"/>
            <a:ext cx="518953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962269" y="5585701"/>
            <a:ext cx="7219463" cy="8649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Two dots or a line between two atoms denotes the sharing of two electrons between the atoms in a covalent bond.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208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Covalent Bonding in F</a:t>
            </a:r>
            <a:r>
              <a:rPr lang="en-US" baseline="-25000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416"/>
            <a:ext cx="8229600" cy="4902431"/>
          </a:xfrm>
        </p:spPr>
        <p:txBody>
          <a:bodyPr/>
          <a:lstStyle/>
          <a:p>
            <a:r>
              <a:rPr lang="en-US" dirty="0"/>
              <a:t>A neutral </a:t>
            </a:r>
            <a:r>
              <a:rPr lang="en-US" dirty="0" smtClean="0"/>
              <a:t>fluorine atom </a:t>
            </a:r>
            <a:r>
              <a:rPr lang="en-US" dirty="0"/>
              <a:t>needs one more valence electron to achieve a full valence shell</a:t>
            </a:r>
          </a:p>
          <a:p>
            <a:r>
              <a:rPr lang="en-US" dirty="0"/>
              <a:t>Two hydrogens sharing their valence electrons achieve a full </a:t>
            </a:r>
            <a:r>
              <a:rPr lang="en-US" i="1" dirty="0"/>
              <a:t>n</a:t>
            </a:r>
            <a:r>
              <a:rPr lang="en-US" dirty="0"/>
              <a:t> = </a:t>
            </a:r>
            <a:r>
              <a:rPr lang="en-US" dirty="0" smtClean="0"/>
              <a:t>2 shell containing 8 electrons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In </a:t>
            </a:r>
            <a:r>
              <a:rPr lang="en-US" dirty="0" smtClean="0"/>
              <a:t>F</a:t>
            </a:r>
            <a:r>
              <a:rPr lang="en-US" baseline="-25000" dirty="0" smtClean="0"/>
              <a:t>2</a:t>
            </a:r>
            <a:r>
              <a:rPr lang="en-US" dirty="0"/>
              <a:t>, the electron configuration of each hydrogen atom is analogous to that of </a:t>
            </a:r>
            <a:r>
              <a:rPr lang="en-US" dirty="0" smtClean="0"/>
              <a:t>neon, </a:t>
            </a:r>
            <a:r>
              <a:rPr lang="en-US" dirty="0"/>
              <a:t>the </a:t>
            </a:r>
            <a:r>
              <a:rPr lang="en-US" dirty="0" smtClean="0"/>
              <a:t>second noble </a:t>
            </a:r>
            <a:r>
              <a:rPr lang="en-US" dirty="0"/>
              <a:t>gas</a:t>
            </a:r>
            <a:endParaRPr lang="en-US" baseline="-25000" dirty="0"/>
          </a:p>
          <a:p>
            <a:endParaRPr lang="en-US" dirty="0"/>
          </a:p>
        </p:txBody>
      </p:sp>
      <p:pic>
        <p:nvPicPr>
          <p:cNvPr id="4" name="Picture 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56509"/>
          <a:stretch>
            <a:fillRect/>
          </a:stretch>
        </p:blipFill>
        <p:spPr bwMode="auto">
          <a:xfrm>
            <a:off x="2101850" y="2536625"/>
            <a:ext cx="4257675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8442"/>
          <a:stretch>
            <a:fillRect/>
          </a:stretch>
        </p:blipFill>
        <p:spPr bwMode="auto">
          <a:xfrm>
            <a:off x="1371600" y="4514284"/>
            <a:ext cx="56292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962269" y="5599282"/>
            <a:ext cx="7219463" cy="8649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The six electrons on the periphery of each fluorine are </a:t>
            </a:r>
            <a:r>
              <a:rPr lang="en-US" sz="2000" b="1" dirty="0" smtClean="0">
                <a:solidFill>
                  <a:srgbClr val="263B86"/>
                </a:solidFill>
                <a:latin typeface="Arial"/>
                <a:cs typeface="Arial"/>
              </a:rPr>
              <a:t>nonbonding</a:t>
            </a:r>
            <a:r>
              <a:rPr lang="en-US" sz="2000" dirty="0">
                <a:solidFill>
                  <a:srgbClr val="263B86"/>
                </a:solidFill>
                <a:latin typeface="Arial"/>
                <a:cs typeface="Arial"/>
              </a:rPr>
              <a:t> </a:t>
            </a:r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electron pairs or </a:t>
            </a:r>
            <a:r>
              <a:rPr lang="en-US" sz="2000" b="1" dirty="0" smtClean="0">
                <a:solidFill>
                  <a:srgbClr val="263B86"/>
                </a:solidFill>
                <a:latin typeface="Arial"/>
                <a:cs typeface="Arial"/>
              </a:rPr>
              <a:t>lone pairs</a:t>
            </a:r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67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Octet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second-row elements, a full valence shell contains electrons in the 1</a:t>
            </a:r>
            <a:r>
              <a:rPr lang="en-US" i="1" dirty="0" smtClean="0"/>
              <a:t>s</a:t>
            </a:r>
            <a:r>
              <a:rPr lang="en-US" dirty="0" smtClean="0"/>
              <a:t>, 2</a:t>
            </a:r>
            <a:r>
              <a:rPr lang="en-US" i="1" dirty="0" smtClean="0"/>
              <a:t>p</a:t>
            </a:r>
            <a:r>
              <a:rPr lang="en-US" i="1" baseline="-25000" dirty="0" smtClean="0"/>
              <a:t>x</a:t>
            </a:r>
            <a:r>
              <a:rPr lang="en-US" dirty="0" smtClean="0"/>
              <a:t>, 2</a:t>
            </a:r>
            <a:r>
              <a:rPr lang="en-US" i="1" dirty="0" smtClean="0"/>
              <a:t>p</a:t>
            </a:r>
            <a:r>
              <a:rPr lang="en-US" i="1" baseline="-25000" dirty="0" smtClean="0"/>
              <a:t>y</a:t>
            </a:r>
            <a:r>
              <a:rPr lang="en-US" dirty="0" smtClean="0"/>
              <a:t>, and 2</a:t>
            </a:r>
            <a:r>
              <a:rPr lang="en-US" i="1" dirty="0" smtClean="0"/>
              <a:t>p</a:t>
            </a:r>
            <a:r>
              <a:rPr lang="en-US" i="1" baseline="-25000" dirty="0" smtClean="0"/>
              <a:t>z</a:t>
            </a:r>
            <a:r>
              <a:rPr lang="en-US" dirty="0" smtClean="0"/>
              <a:t> orbitals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full </a:t>
            </a:r>
            <a:r>
              <a:rPr lang="en-US" i="1" dirty="0" smtClean="0"/>
              <a:t>n</a:t>
            </a:r>
            <a:r>
              <a:rPr lang="en-US" dirty="0" smtClean="0"/>
              <a:t> = 2 valence shell is called an </a:t>
            </a:r>
            <a:r>
              <a:rPr lang="en-US" b="1" dirty="0" smtClean="0"/>
              <a:t>octet</a:t>
            </a:r>
            <a:r>
              <a:rPr lang="en-US" dirty="0" smtClean="0"/>
              <a:t> because it contains eight electrons</a:t>
            </a:r>
          </a:p>
          <a:p>
            <a:r>
              <a:rPr lang="en-US" b="1" dirty="0" smtClean="0"/>
              <a:t>The octet rule:</a:t>
            </a:r>
            <a:r>
              <a:rPr lang="en-US" dirty="0" smtClean="0"/>
              <a:t> in stable molecules, second-row atoms share electrons until they achieve an octet</a:t>
            </a:r>
          </a:p>
          <a:p>
            <a:r>
              <a:rPr lang="en-US" dirty="0" smtClean="0"/>
              <a:t>When checking that the octet rule is satisfied, double-count shared electrons (once for each atom involved in sharing)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7999" y="1924539"/>
            <a:ext cx="33526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BE0204"/>
                </a:solidFill>
                <a:latin typeface="Arial"/>
                <a:cs typeface="Arial"/>
              </a:rPr>
              <a:t>2 +  2  +  2     +     2   = </a:t>
            </a:r>
            <a:r>
              <a:rPr lang="en-US" sz="2200" b="1" dirty="0" smtClean="0">
                <a:solidFill>
                  <a:srgbClr val="BE0204"/>
                </a:solidFill>
                <a:latin typeface="Arial"/>
                <a:cs typeface="Arial"/>
              </a:rPr>
              <a:t>8</a:t>
            </a:r>
            <a:endParaRPr lang="en-US" sz="2200" b="1" dirty="0">
              <a:solidFill>
                <a:srgbClr val="BE0204"/>
              </a:solidFill>
              <a:latin typeface="Arial"/>
              <a:cs typeface="Arial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63763" y="5456853"/>
            <a:ext cx="7488117" cy="1066800"/>
            <a:chOff x="39076" y="5749923"/>
            <a:chExt cx="7488117" cy="1066800"/>
          </a:xfrm>
        </p:grpSpPr>
        <p:pic>
          <p:nvPicPr>
            <p:cNvPr id="6" name="Picture 3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68442"/>
            <a:stretch>
              <a:fillRect/>
            </a:stretch>
          </p:blipFill>
          <p:spPr bwMode="auto">
            <a:xfrm>
              <a:off x="39076" y="5749923"/>
              <a:ext cx="5629275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4718538" y="5885598"/>
              <a:ext cx="2808655" cy="86494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263B86"/>
                  </a:solidFill>
                  <a:latin typeface="Arial"/>
                  <a:cs typeface="Arial"/>
                </a:rPr>
                <a:t>Each fluorine has an</a:t>
              </a:r>
              <a:br>
                <a:rPr lang="en-US" sz="2000" dirty="0" smtClean="0">
                  <a:solidFill>
                    <a:srgbClr val="263B86"/>
                  </a:solidFill>
                  <a:latin typeface="Arial"/>
                  <a:cs typeface="Arial"/>
                </a:rPr>
              </a:br>
              <a:r>
                <a:rPr lang="en-US" sz="2000" dirty="0" smtClean="0">
                  <a:solidFill>
                    <a:srgbClr val="263B86"/>
                  </a:solidFill>
                  <a:latin typeface="Arial"/>
                  <a:cs typeface="Arial"/>
                </a:rPr>
                <a:t>octet of electrons.</a:t>
              </a:r>
              <a:endParaRPr lang="en-US" sz="2000" dirty="0">
                <a:solidFill>
                  <a:srgbClr val="263B86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7448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Lewis Structures</a:t>
            </a:r>
            <a:endParaRPr lang="en-US" dirty="0"/>
          </a:p>
        </p:txBody>
      </p:sp>
      <p:pic>
        <p:nvPicPr>
          <p:cNvPr id="5" name="Content Placeholder 4" descr="\\172.50.0.5\hpp\1_Delivery\Prepress\4_Graphics\Book\MGH\P16271451_MGH_Presentation Centre\OrgChem 9e\CH_01\Tables\car02745_t01_0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4611" r="-46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290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Atoms, Electrons, and Orbitals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1.1</a:t>
            </a:r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2985"/>
            <a:ext cx="8382000" cy="25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3504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Bonds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than two electrons can be shared between atoms. This is often necessary to satisfy the octet rule!</a:t>
            </a:r>
          </a:p>
          <a:p>
            <a:r>
              <a:rPr lang="en-US" dirty="0" smtClean="0"/>
              <a:t>When four or six electrons are shared, a </a:t>
            </a:r>
            <a:r>
              <a:rPr lang="en-US" b="1" dirty="0" smtClean="0"/>
              <a:t>multiple bond</a:t>
            </a:r>
            <a:r>
              <a:rPr lang="en-US" dirty="0" smtClean="0"/>
              <a:t> results</a:t>
            </a:r>
          </a:p>
          <a:p>
            <a:pPr lvl="1"/>
            <a:r>
              <a:rPr lang="en-US" b="1" dirty="0" smtClean="0"/>
              <a:t>Double bond:</a:t>
            </a:r>
            <a:r>
              <a:rPr lang="en-US" dirty="0" smtClean="0"/>
              <a:t> four electrons are shared (2 × 2)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b="1" dirty="0" smtClean="0"/>
              <a:t>Triple bond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>six electrons </a:t>
            </a:r>
            <a:r>
              <a:rPr lang="en-US" dirty="0"/>
              <a:t>are shared </a:t>
            </a:r>
            <a:r>
              <a:rPr lang="en-US" dirty="0" smtClean="0"/>
              <a:t>(3 </a:t>
            </a:r>
            <a:r>
              <a:rPr lang="en-US" dirty="0"/>
              <a:t>× 2</a:t>
            </a:r>
            <a:r>
              <a:rPr lang="en-US" dirty="0" smtClean="0"/>
              <a:t>)</a:t>
            </a:r>
            <a:endParaRPr lang="en-US" b="1" dirty="0"/>
          </a:p>
        </p:txBody>
      </p:sp>
      <p:pic>
        <p:nvPicPr>
          <p:cNvPr id="6" name="Picture 4" descr="\\172.50.0.5\hpp\1_Delivery\Prepress\4_Graphics\Book\MGH\P16271451_MGH_Presentation Centre\OrgChem 9e\CH_01\Equations\car02745_01_page_10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547" y="4960929"/>
            <a:ext cx="5046906" cy="628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993" y="3246198"/>
            <a:ext cx="3386015" cy="12339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524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Bonds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draw the Lewis structure of </a:t>
            </a:r>
            <a:r>
              <a:rPr lang="en-US" i="1" dirty="0" smtClean="0"/>
              <a:t>ethylene (C</a:t>
            </a:r>
            <a:r>
              <a:rPr lang="en-US" i="1" baseline="-25000" dirty="0" smtClean="0"/>
              <a:t>2</a:t>
            </a:r>
            <a:r>
              <a:rPr lang="en-US" i="1" dirty="0" smtClean="0"/>
              <a:t>H</a:t>
            </a:r>
            <a:r>
              <a:rPr lang="en-US" i="1" baseline="-25000" dirty="0" smtClean="0"/>
              <a:t>4</a:t>
            </a:r>
            <a:r>
              <a:rPr lang="en-US" i="1" dirty="0" smtClean="0"/>
              <a:t>)</a:t>
            </a:r>
            <a:r>
              <a:rPr lang="en-US" dirty="0" smtClean="0"/>
              <a:t>, we must share four electrons between the carbon atoms to achieve octets on both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90010"/>
            <a:ext cx="83820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270000" y="3080241"/>
            <a:ext cx="420077" cy="671144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3902" y="2720653"/>
            <a:ext cx="240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Only seven electrons!</a:t>
            </a: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47846" y="3897924"/>
            <a:ext cx="556846" cy="8508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46994" y="4719439"/>
            <a:ext cx="171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Eight electrons</a:t>
            </a:r>
            <a:b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(an octet)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98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 Bonds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draw the Lewis structure of </a:t>
            </a:r>
            <a:r>
              <a:rPr lang="en-US" i="1" dirty="0" err="1" smtClean="0"/>
              <a:t>ethyne</a:t>
            </a:r>
            <a:r>
              <a:rPr lang="en-US" i="1" dirty="0" smtClean="0"/>
              <a:t> (C</a:t>
            </a:r>
            <a:r>
              <a:rPr lang="en-US" i="1" baseline="-25000" dirty="0" smtClean="0"/>
              <a:t>2</a:t>
            </a:r>
            <a:r>
              <a:rPr lang="en-US" i="1" dirty="0" smtClean="0"/>
              <a:t>H</a:t>
            </a:r>
            <a:r>
              <a:rPr lang="en-US" i="1" baseline="-25000" dirty="0" smtClean="0"/>
              <a:t>2</a:t>
            </a:r>
            <a:r>
              <a:rPr lang="en-US" i="1" dirty="0" smtClean="0"/>
              <a:t>)</a:t>
            </a:r>
            <a:r>
              <a:rPr lang="en-US" dirty="0"/>
              <a:t>, we must share </a:t>
            </a:r>
            <a:r>
              <a:rPr lang="en-US" dirty="0" smtClean="0"/>
              <a:t>six electrons </a:t>
            </a:r>
            <a:r>
              <a:rPr lang="en-US" dirty="0"/>
              <a:t>between the carbon atoms to achieve </a:t>
            </a:r>
            <a:r>
              <a:rPr lang="en-US" dirty="0" smtClean="0"/>
              <a:t>octets on both</a:t>
            </a:r>
            <a:endParaRPr lang="en-US" dirty="0"/>
          </a:p>
        </p:txBody>
      </p:sp>
      <p:pic>
        <p:nvPicPr>
          <p:cNvPr id="4" name="Picture 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61848"/>
            <a:ext cx="6854825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1611923" y="3380155"/>
            <a:ext cx="889000" cy="0"/>
          </a:xfrm>
          <a:prstGeom prst="line">
            <a:avLst/>
          </a:prstGeom>
          <a:ln>
            <a:solidFill>
              <a:srgbClr val="263B8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504462" y="3380155"/>
            <a:ext cx="556846" cy="8508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03610" y="4201670"/>
            <a:ext cx="171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Eight electrons</a:t>
            </a:r>
            <a:b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(an octet)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073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Polar Covalent Bonds, Electronegativity, and Bond Dipoles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1.4</a:t>
            </a:r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74259"/>
            <a:ext cx="2697163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814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Electronegativity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Electronegativity</a:t>
            </a:r>
            <a:r>
              <a:rPr lang="en-US" dirty="0" smtClean="0"/>
              <a:t> is defined as the ability of an atom to attract electrons to itself</a:t>
            </a:r>
          </a:p>
          <a:p>
            <a:pPr lvl="1"/>
            <a:r>
              <a:rPr lang="en-US" b="1" dirty="0" smtClean="0"/>
              <a:t>Electronegative</a:t>
            </a:r>
            <a:r>
              <a:rPr lang="en-US" dirty="0" smtClean="0"/>
              <a:t> atoms attract electrons strongly, hold their electrons tightly, and tend to take on electrons</a:t>
            </a:r>
          </a:p>
          <a:p>
            <a:pPr lvl="1"/>
            <a:r>
              <a:rPr lang="en-US" b="1" dirty="0" smtClean="0"/>
              <a:t>Electropositive</a:t>
            </a:r>
            <a:r>
              <a:rPr lang="en-US" dirty="0" smtClean="0"/>
              <a:t> atoms attract electrons weakly and may give up electrons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122648" y="3956486"/>
            <a:ext cx="8898704" cy="2202584"/>
            <a:chOff x="132951" y="3956486"/>
            <a:chExt cx="8898704" cy="22025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088" y="4510484"/>
              <a:ext cx="1168400" cy="1143000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H="1">
              <a:off x="1887596" y="4241830"/>
              <a:ext cx="400538" cy="39076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1897365" y="5519157"/>
              <a:ext cx="400538" cy="288192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951702" y="5316447"/>
              <a:ext cx="408354" cy="556846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02671" y="4593522"/>
              <a:ext cx="484553" cy="250094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32951" y="4316049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  <a:latin typeface="Arial"/>
                  <a:cs typeface="Arial"/>
                </a:rPr>
                <a:t>e</a:t>
              </a:r>
              <a:r>
                <a:rPr lang="en-US" baseline="30000" dirty="0" smtClean="0">
                  <a:solidFill>
                    <a:schemeClr val="accent4"/>
                  </a:solidFill>
                  <a:latin typeface="Arial"/>
                  <a:cs typeface="Arial"/>
                </a:rPr>
                <a:t>–</a:t>
              </a:r>
              <a:endParaRPr lang="en-US" baseline="30000" dirty="0">
                <a:solidFill>
                  <a:schemeClr val="accent4"/>
                </a:solidFill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0365" y="578973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  <a:latin typeface="Arial"/>
                  <a:cs typeface="Arial"/>
                </a:rPr>
                <a:t>e</a:t>
              </a:r>
              <a:r>
                <a:rPr lang="en-US" baseline="30000" dirty="0" smtClean="0">
                  <a:solidFill>
                    <a:schemeClr val="accent4"/>
                  </a:solidFill>
                  <a:latin typeface="Arial"/>
                  <a:cs typeface="Arial"/>
                </a:rPr>
                <a:t>–</a:t>
              </a:r>
              <a:endParaRPr lang="en-US" baseline="30000" dirty="0">
                <a:solidFill>
                  <a:schemeClr val="accent4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45056" y="568472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  <a:latin typeface="Arial"/>
                  <a:cs typeface="Arial"/>
                </a:rPr>
                <a:t>e</a:t>
              </a:r>
              <a:r>
                <a:rPr lang="en-US" baseline="30000" dirty="0" smtClean="0">
                  <a:solidFill>
                    <a:schemeClr val="accent4"/>
                  </a:solidFill>
                  <a:latin typeface="Arial"/>
                  <a:cs typeface="Arial"/>
                </a:rPr>
                <a:t>–</a:t>
              </a:r>
              <a:endParaRPr lang="en-US" baseline="30000" dirty="0">
                <a:solidFill>
                  <a:schemeClr val="accent4"/>
                </a:solidFill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27653" y="3956486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  <a:latin typeface="Arial"/>
                  <a:cs typeface="Arial"/>
                </a:rPr>
                <a:t>e</a:t>
              </a:r>
              <a:r>
                <a:rPr lang="en-US" baseline="30000" dirty="0" smtClean="0">
                  <a:solidFill>
                    <a:schemeClr val="accent4"/>
                  </a:solidFill>
                  <a:latin typeface="Arial"/>
                  <a:cs typeface="Arial"/>
                </a:rPr>
                <a:t>–</a:t>
              </a:r>
              <a:endParaRPr lang="en-US" baseline="30000" dirty="0">
                <a:solidFill>
                  <a:schemeClr val="accent4"/>
                </a:solidFill>
                <a:latin typeface="Arial"/>
                <a:cs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54576" y="4562286"/>
              <a:ext cx="6077079" cy="127977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263B86"/>
                  </a:solidFill>
                  <a:latin typeface="Arial"/>
                  <a:cs typeface="Arial"/>
                </a:rPr>
                <a:t>Electronegativity helps us predict the relative reactivity of analogous compounds. Recalling trends in electronegativity is </a:t>
              </a:r>
              <a:r>
                <a:rPr lang="en-US" sz="2000" i="1" dirty="0" smtClean="0">
                  <a:solidFill>
                    <a:srgbClr val="263B86"/>
                  </a:solidFill>
                  <a:latin typeface="Arial"/>
                  <a:cs typeface="Arial"/>
                </a:rPr>
                <a:t>extremely</a:t>
              </a:r>
              <a:r>
                <a:rPr lang="en-US" sz="2000" dirty="0" smtClean="0">
                  <a:solidFill>
                    <a:srgbClr val="263B86"/>
                  </a:solidFill>
                  <a:latin typeface="Arial"/>
                  <a:cs typeface="Arial"/>
                </a:rPr>
                <a:t> important!</a:t>
              </a:r>
              <a:endParaRPr lang="en-US" sz="2000" dirty="0">
                <a:solidFill>
                  <a:srgbClr val="263B86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60102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 Trends in Electronegativity</a:t>
            </a:r>
            <a:endParaRPr lang="en-US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927" b="-192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12816" y="5490308"/>
            <a:ext cx="6077079" cy="8752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Electronegativity </a:t>
            </a:r>
            <a:r>
              <a:rPr lang="en-US" sz="2000" i="1" dirty="0" smtClean="0">
                <a:solidFill>
                  <a:srgbClr val="263B86"/>
                </a:solidFill>
                <a:latin typeface="Arial"/>
                <a:cs typeface="Arial"/>
              </a:rPr>
              <a:t>increases</a:t>
            </a:r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 from left to right across a period and from bottom to top within a group.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794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Covalent Bonds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atoms of different </a:t>
            </a:r>
            <a:r>
              <a:rPr lang="en-US" dirty="0" err="1" smtClean="0"/>
              <a:t>electronegativities</a:t>
            </a:r>
            <a:r>
              <a:rPr lang="en-US" dirty="0" smtClean="0"/>
              <a:t> share electrons unequally in a covalent bond. The result is a </a:t>
            </a:r>
            <a:r>
              <a:rPr lang="en-US" b="1" dirty="0" smtClean="0"/>
              <a:t>polar covalent bond</a:t>
            </a:r>
            <a:endParaRPr lang="en-US" dirty="0" smtClean="0"/>
          </a:p>
          <a:p>
            <a:r>
              <a:rPr lang="en-US" dirty="0" smtClean="0"/>
              <a:t>The greater the difference in electronegativity, the more polarized the bond</a:t>
            </a:r>
            <a:endParaRPr lang="en-US" dirty="0"/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878" r="14188" b="68385"/>
          <a:stretch>
            <a:fillRect/>
          </a:stretch>
        </p:blipFill>
        <p:spPr bwMode="auto">
          <a:xfrm>
            <a:off x="739775" y="3745554"/>
            <a:ext cx="75882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046909" y="3618584"/>
            <a:ext cx="400538" cy="390769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96735" y="3323471"/>
            <a:ext cx="253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Partial positive charge</a:t>
            </a:r>
            <a:endParaRPr lang="en-US" baseline="30000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647464" y="4319985"/>
            <a:ext cx="156305" cy="34973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18600" y="4610104"/>
            <a:ext cx="253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Partial negative charge</a:t>
            </a:r>
            <a:endParaRPr lang="en-US" baseline="30000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70158" y="4533902"/>
            <a:ext cx="3476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The </a:t>
            </a:r>
            <a:r>
              <a:rPr lang="en-US" b="1" dirty="0" smtClean="0">
                <a:solidFill>
                  <a:schemeClr val="tx2"/>
                </a:solidFill>
                <a:latin typeface="Arial"/>
                <a:cs typeface="Arial"/>
              </a:rPr>
              <a:t>dipole moment</a:t>
            </a:r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 vector points from the positive end to the negative end.</a:t>
            </a:r>
            <a:endParaRPr lang="en-US" baseline="30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96428" y="5498843"/>
            <a:ext cx="5951144" cy="9728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Polar covalent bonds tend to be sites of reactivity</a:t>
            </a:r>
            <a:b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</a:br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in organic molecules.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262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 Potential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 of molecular charge as a dipole is a simplification; in reality molecules contain a spatial distribution of charge</a:t>
            </a:r>
          </a:p>
          <a:p>
            <a:r>
              <a:rPr lang="en-US" dirty="0" smtClean="0"/>
              <a:t>An </a:t>
            </a:r>
            <a:r>
              <a:rPr lang="en-US" b="1" dirty="0" smtClean="0"/>
              <a:t>electrostatic potential (ESP) map</a:t>
            </a:r>
            <a:r>
              <a:rPr lang="en-US" dirty="0" smtClean="0"/>
              <a:t> shows the distribution of charge over a molecule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069835" y="3470123"/>
            <a:ext cx="3004330" cy="2911145"/>
            <a:chOff x="2582985" y="3772962"/>
            <a:chExt cx="3004330" cy="2911145"/>
          </a:xfrm>
        </p:grpSpPr>
        <p:pic>
          <p:nvPicPr>
            <p:cNvPr id="4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2985" y="3772962"/>
              <a:ext cx="3004330" cy="473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386" y="4327769"/>
              <a:ext cx="2085114" cy="2356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19261" y="4681194"/>
            <a:ext cx="3571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263B86"/>
                </a:solidFill>
                <a:latin typeface="Arial"/>
                <a:cs typeface="Arial"/>
              </a:rPr>
              <a:t>Blue regions are partially positive</a:t>
            </a:r>
            <a:br>
              <a:rPr lang="en-US" dirty="0" smtClean="0">
                <a:solidFill>
                  <a:srgbClr val="263B86"/>
                </a:solidFill>
                <a:latin typeface="Arial"/>
                <a:cs typeface="Arial"/>
              </a:rPr>
            </a:br>
            <a:r>
              <a:rPr lang="en-US" dirty="0" smtClean="0">
                <a:solidFill>
                  <a:srgbClr val="263B86"/>
                </a:solidFill>
                <a:latin typeface="Arial"/>
                <a:cs typeface="Arial"/>
              </a:rPr>
              <a:t>and lack electron density.</a:t>
            </a:r>
            <a:endParaRPr lang="en-US" dirty="0">
              <a:solidFill>
                <a:srgbClr val="263B86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8350" y="4542694"/>
            <a:ext cx="3571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Red regions are partially negative and have an excess of electron density.</a:t>
            </a: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8876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Electrostatic Potential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 of molecular charge as a dipole is a simplification; in reality molecules contain a spatial distribution of charge</a:t>
            </a:r>
          </a:p>
          <a:p>
            <a:r>
              <a:rPr lang="en-US" dirty="0" smtClean="0"/>
              <a:t>An </a:t>
            </a:r>
            <a:r>
              <a:rPr lang="en-US" b="1" dirty="0" smtClean="0"/>
              <a:t>electrostatic potential (ESP) map</a:t>
            </a:r>
            <a:r>
              <a:rPr lang="en-US" dirty="0" smtClean="0"/>
              <a:t> shows the distribution of charge over a molecule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63308" y="4542694"/>
            <a:ext cx="3780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Nonpolar molecules contain </a:t>
            </a:r>
            <a:r>
              <a:rPr lang="en-US" dirty="0" err="1" smtClean="0">
                <a:solidFill>
                  <a:srgbClr val="008000"/>
                </a:solidFill>
                <a:latin typeface="Arial"/>
                <a:cs typeface="Arial"/>
              </a:rPr>
              <a:t>unpolarized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 bonds and/or a symmetric distribution of charge.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730" y="3411424"/>
            <a:ext cx="3136975" cy="297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770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Selection of Dipole Moments</a:t>
            </a:r>
            <a:endParaRPr lang="en-US" dirty="0"/>
          </a:p>
        </p:txBody>
      </p:sp>
      <p:pic>
        <p:nvPicPr>
          <p:cNvPr id="4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2019" b="-12019"/>
          <a:stretch/>
        </p:blipFill>
        <p:spPr bwMode="auto">
          <a:xfrm>
            <a:off x="457200" y="909708"/>
            <a:ext cx="8229600" cy="4902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71769" y="5498670"/>
            <a:ext cx="7600462" cy="8499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More polarized bonds are associated with greater differences in electronegativity and greater dipole moments.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57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Particles and Symbols of the Atom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23" y="1818014"/>
            <a:ext cx="1487912" cy="206654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326594" y="3582504"/>
            <a:ext cx="1534129" cy="61078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714360" y="1798624"/>
            <a:ext cx="1165751" cy="115370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319554" y="1391434"/>
            <a:ext cx="930890" cy="646845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11668" y="1161988"/>
            <a:ext cx="28007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accent4"/>
                </a:solidFill>
                <a:latin typeface="Arial"/>
                <a:cs typeface="Arial"/>
              </a:rPr>
              <a:t>Electron</a:t>
            </a:r>
          </a:p>
          <a:p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Mass </a:t>
            </a: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= </a:t>
            </a:r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9.11 × 10</a:t>
            </a:r>
            <a:r>
              <a:rPr lang="en-US" baseline="30000" dirty="0" smtClean="0">
                <a:solidFill>
                  <a:schemeClr val="accent4"/>
                </a:solidFill>
                <a:latin typeface="Arial"/>
                <a:cs typeface="Arial"/>
              </a:rPr>
              <a:t>–31</a:t>
            </a:r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 kg</a:t>
            </a:r>
          </a:p>
          <a:p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Charge = –1.60 </a:t>
            </a:r>
            <a:r>
              <a:rPr lang="en-US" dirty="0">
                <a:solidFill>
                  <a:schemeClr val="accent4"/>
                </a:solidFill>
                <a:latin typeface="Arial"/>
                <a:cs typeface="Arial"/>
              </a:rPr>
              <a:t>× </a:t>
            </a:r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10</a:t>
            </a:r>
            <a:r>
              <a:rPr lang="en-US" baseline="30000" dirty="0" smtClean="0">
                <a:solidFill>
                  <a:schemeClr val="accent4"/>
                </a:solidFill>
                <a:latin typeface="Arial"/>
                <a:cs typeface="Arial"/>
              </a:rPr>
              <a:t>–19</a:t>
            </a:r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 C</a:t>
            </a: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1963" y="861904"/>
            <a:ext cx="2543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7F7F7F"/>
                </a:solidFill>
                <a:latin typeface="Arial"/>
                <a:cs typeface="Arial"/>
              </a:rPr>
              <a:t>Neutron</a:t>
            </a:r>
          </a:p>
          <a:p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Mass </a:t>
            </a:r>
            <a:r>
              <a:rPr lang="en-US" dirty="0">
                <a:solidFill>
                  <a:srgbClr val="7F7F7F"/>
                </a:solidFill>
                <a:latin typeface="Arial"/>
                <a:cs typeface="Arial"/>
              </a:rPr>
              <a:t>= </a:t>
            </a: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1.67 × 10</a:t>
            </a:r>
            <a:r>
              <a:rPr lang="en-US" baseline="30000" dirty="0" smtClean="0">
                <a:solidFill>
                  <a:srgbClr val="7F7F7F"/>
                </a:solidFill>
                <a:latin typeface="Arial"/>
                <a:cs typeface="Arial"/>
              </a:rPr>
              <a:t>–27</a:t>
            </a:r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 kg</a:t>
            </a:r>
          </a:p>
          <a:p>
            <a:r>
              <a:rPr lang="en-US" dirty="0" smtClean="0">
                <a:solidFill>
                  <a:srgbClr val="7F7F7F"/>
                </a:solidFill>
                <a:latin typeface="Arial"/>
                <a:cs typeface="Arial"/>
              </a:rPr>
              <a:t>Charge = 0.00 C</a:t>
            </a:r>
            <a:endParaRPr lang="en-US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10524" y="4158204"/>
            <a:ext cx="2807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263B86"/>
                </a:solidFill>
                <a:latin typeface="Arial"/>
                <a:cs typeface="Arial"/>
              </a:rPr>
              <a:t>Proton</a:t>
            </a:r>
          </a:p>
          <a:p>
            <a:r>
              <a:rPr lang="en-US" dirty="0" smtClean="0">
                <a:solidFill>
                  <a:srgbClr val="263B86"/>
                </a:solidFill>
                <a:latin typeface="Arial"/>
                <a:cs typeface="Arial"/>
              </a:rPr>
              <a:t>Mass </a:t>
            </a:r>
            <a:r>
              <a:rPr lang="en-US" dirty="0">
                <a:solidFill>
                  <a:srgbClr val="263B86"/>
                </a:solidFill>
                <a:latin typeface="Arial"/>
                <a:cs typeface="Arial"/>
              </a:rPr>
              <a:t>= </a:t>
            </a:r>
            <a:r>
              <a:rPr lang="en-US" dirty="0" smtClean="0">
                <a:solidFill>
                  <a:srgbClr val="263B86"/>
                </a:solidFill>
                <a:latin typeface="Arial"/>
                <a:cs typeface="Arial"/>
              </a:rPr>
              <a:t>1.67 × 10</a:t>
            </a:r>
            <a:r>
              <a:rPr lang="en-US" baseline="30000" dirty="0" smtClean="0">
                <a:solidFill>
                  <a:srgbClr val="263B86"/>
                </a:solidFill>
                <a:latin typeface="Arial"/>
                <a:cs typeface="Arial"/>
              </a:rPr>
              <a:t>–27</a:t>
            </a:r>
            <a:r>
              <a:rPr lang="en-US" dirty="0" smtClean="0">
                <a:solidFill>
                  <a:srgbClr val="263B86"/>
                </a:solidFill>
                <a:latin typeface="Arial"/>
                <a:cs typeface="Arial"/>
              </a:rPr>
              <a:t> kg</a:t>
            </a:r>
          </a:p>
          <a:p>
            <a:r>
              <a:rPr lang="en-US" dirty="0" smtClean="0">
                <a:solidFill>
                  <a:srgbClr val="263B86"/>
                </a:solidFill>
                <a:latin typeface="Arial"/>
                <a:cs typeface="Arial"/>
              </a:rPr>
              <a:t>Charge = +1.60 </a:t>
            </a:r>
            <a:r>
              <a:rPr lang="en-US" dirty="0">
                <a:solidFill>
                  <a:srgbClr val="263B86"/>
                </a:solidFill>
                <a:latin typeface="Arial"/>
                <a:cs typeface="Arial"/>
              </a:rPr>
              <a:t>× </a:t>
            </a:r>
            <a:r>
              <a:rPr lang="en-US" dirty="0" smtClean="0">
                <a:solidFill>
                  <a:srgbClr val="263B86"/>
                </a:solidFill>
                <a:latin typeface="Arial"/>
                <a:cs typeface="Arial"/>
              </a:rPr>
              <a:t>10</a:t>
            </a:r>
            <a:r>
              <a:rPr lang="en-US" baseline="30000" dirty="0" smtClean="0">
                <a:solidFill>
                  <a:srgbClr val="263B86"/>
                </a:solidFill>
                <a:latin typeface="Arial"/>
                <a:cs typeface="Arial"/>
              </a:rPr>
              <a:t>–19</a:t>
            </a:r>
            <a:r>
              <a:rPr lang="en-US" dirty="0" smtClean="0">
                <a:solidFill>
                  <a:srgbClr val="263B86"/>
                </a:solidFill>
                <a:latin typeface="Arial"/>
                <a:cs typeface="Arial"/>
              </a:rPr>
              <a:t> C</a:t>
            </a:r>
            <a:endParaRPr lang="en-US" dirty="0">
              <a:solidFill>
                <a:srgbClr val="263B86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0236" y="5259735"/>
            <a:ext cx="8246564" cy="533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The number of protons in the nucleus is called the </a:t>
            </a:r>
            <a:r>
              <a:rPr lang="en-US" sz="2000" b="1" dirty="0" smtClean="0">
                <a:solidFill>
                  <a:srgbClr val="263B86"/>
                </a:solidFill>
                <a:latin typeface="Arial"/>
                <a:cs typeface="Arial"/>
              </a:rPr>
              <a:t>atomic number (</a:t>
            </a:r>
            <a:r>
              <a:rPr lang="en-US" sz="2000" b="1" i="1" dirty="0" smtClean="0">
                <a:solidFill>
                  <a:srgbClr val="263B86"/>
                </a:solidFill>
                <a:latin typeface="Arial"/>
                <a:cs typeface="Arial"/>
              </a:rPr>
              <a:t>Z</a:t>
            </a:r>
            <a:r>
              <a:rPr lang="en-US" sz="2000" b="1" dirty="0" smtClean="0">
                <a:solidFill>
                  <a:srgbClr val="263B86"/>
                </a:solidFill>
                <a:latin typeface="Arial"/>
                <a:cs typeface="Arial"/>
              </a:rPr>
              <a:t>).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0236" y="5918994"/>
            <a:ext cx="8246564" cy="533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The total number of nuclear particles is called the </a:t>
            </a:r>
            <a:r>
              <a:rPr lang="en-US" sz="2000" b="1" dirty="0" smtClean="0">
                <a:solidFill>
                  <a:srgbClr val="263B86"/>
                </a:solidFill>
                <a:latin typeface="Arial"/>
                <a:cs typeface="Arial"/>
              </a:rPr>
              <a:t>mass number (</a:t>
            </a:r>
            <a:r>
              <a:rPr lang="en-US" sz="2000" b="1" i="1" dirty="0" smtClean="0">
                <a:solidFill>
                  <a:srgbClr val="263B86"/>
                </a:solidFill>
                <a:latin typeface="Arial"/>
                <a:cs typeface="Arial"/>
              </a:rPr>
              <a:t>M</a:t>
            </a:r>
            <a:r>
              <a:rPr lang="en-US" sz="2000" b="1" dirty="0" smtClean="0">
                <a:solidFill>
                  <a:srgbClr val="263B86"/>
                </a:solidFill>
                <a:latin typeface="Arial"/>
                <a:cs typeface="Arial"/>
              </a:rPr>
              <a:t>).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100" y="4298374"/>
            <a:ext cx="1282700" cy="876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541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Formal Charge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1.5</a:t>
            </a:r>
            <a:endParaRPr lang="en-US" dirty="0"/>
          </a:p>
        </p:txBody>
      </p:sp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886" y="439615"/>
            <a:ext cx="4336228" cy="3377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0972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Charge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Within a Lewis structure, an atom may not have a formal number of electrons equal to the valence electron count of the neutral atom</a:t>
            </a:r>
          </a:p>
          <a:p>
            <a:r>
              <a:rPr lang="en-US" dirty="0" smtClean="0"/>
              <a:t>In this case, the atom has nonzero </a:t>
            </a:r>
            <a:r>
              <a:rPr lang="en-US" b="1" dirty="0" smtClean="0"/>
              <a:t>formal charge</a:t>
            </a:r>
          </a:p>
          <a:p>
            <a:r>
              <a:rPr lang="en-US" dirty="0" smtClean="0"/>
              <a:t>To calculate formal charge, subtract the valence electron count of the neutral atom (VEC) from the formal valence electron count of the covalently bound atom (FEC)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0" y="4083538"/>
            <a:ext cx="2451100" cy="241300"/>
          </a:xfrm>
          <a:prstGeom prst="rect">
            <a:avLst/>
          </a:prstGeom>
        </p:spPr>
      </p:pic>
      <p:pic>
        <p:nvPicPr>
          <p:cNvPr id="7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63" y="4365786"/>
            <a:ext cx="2621819" cy="204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184764" y="5187297"/>
            <a:ext cx="5353538" cy="8499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Formal charges with magnitude greater than 1 are not encountered in organic molecules.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0222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Formal 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calculate the formal valence electron count of an atom, count all unshared electrons and </a:t>
            </a:r>
            <a:r>
              <a:rPr lang="en-US" i="1" dirty="0" smtClean="0"/>
              <a:t>half</a:t>
            </a:r>
            <a:r>
              <a:rPr lang="en-US" dirty="0" smtClean="0"/>
              <a:t> of all bonding electrons</a:t>
            </a:r>
          </a:p>
          <a:p>
            <a:r>
              <a:rPr lang="en-US" dirty="0" smtClean="0"/>
              <a:t>Refer to the periodic table (group number) for the number of valence electrons in the neutral atom</a:t>
            </a:r>
            <a:endParaRPr lang="en-US" dirty="0"/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3547451"/>
            <a:ext cx="87249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3308" y="5437308"/>
            <a:ext cx="3780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A neutral oxygen atom has 6 valence electrons; the formal charge </a:t>
            </a:r>
            <a:r>
              <a:rPr lang="en-US" smtClean="0">
                <a:solidFill>
                  <a:srgbClr val="008000"/>
                </a:solidFill>
                <a:latin typeface="Arial"/>
                <a:cs typeface="Arial"/>
              </a:rPr>
              <a:t>of this O </a:t>
            </a:r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is thus 6 – 7 = –1.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631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Formal Charge</a:t>
            </a:r>
            <a:endParaRPr lang="en-US" dirty="0"/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3547451"/>
            <a:ext cx="8724900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63308" y="5437308"/>
            <a:ext cx="3780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8000"/>
                </a:solidFill>
                <a:latin typeface="Arial"/>
                <a:cs typeface="Arial"/>
              </a:rPr>
              <a:t>A neutral oxygen atom has 6 valence electrons; the formal charge of this O is thus 6 – 7 = –1.</a:t>
            </a:r>
            <a:endParaRPr lang="en-US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63308" y="2496770"/>
            <a:ext cx="3780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A neutral nitrogen atom has 5 valence electrons; the formal charge of N is thus 5 – 4 = +1.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223732"/>
            <a:ext cx="8229600" cy="4902431"/>
          </a:xfrm>
        </p:spPr>
        <p:txBody>
          <a:bodyPr/>
          <a:lstStyle/>
          <a:p>
            <a:r>
              <a:rPr lang="en-US" dirty="0" smtClean="0"/>
              <a:t>Stay on the lookout for structural patters associated with formal charge, such as nitrogen with four bonds and oxygen with one bond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9894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 Charge in NH</a:t>
            </a:r>
            <a:r>
              <a:rPr lang="en-US" baseline="-25000" dirty="0" smtClean="0"/>
              <a:t>4</a:t>
            </a:r>
            <a:r>
              <a:rPr lang="en-US" baseline="30000" dirty="0" smtClean="0"/>
              <a:t>+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7692"/>
            <a:ext cx="8229600" cy="3488471"/>
          </a:xfrm>
        </p:spPr>
        <p:txBody>
          <a:bodyPr/>
          <a:lstStyle/>
          <a:p>
            <a:r>
              <a:rPr lang="en-US" dirty="0" smtClean="0"/>
              <a:t>A neutral nitrogen atom contains 5 electrons (Group 5A)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263B86"/>
                </a:solidFill>
              </a:rPr>
              <a:t>nitrogen</a:t>
            </a:r>
            <a:r>
              <a:rPr lang="en-US" dirty="0" smtClean="0"/>
              <a:t> atom in </a:t>
            </a:r>
            <a:r>
              <a:rPr lang="en-US" dirty="0" smtClean="0">
                <a:solidFill>
                  <a:srgbClr val="263B86"/>
                </a:solidFill>
              </a:rPr>
              <a:t>N</a:t>
            </a:r>
            <a:r>
              <a:rPr lang="en-US" dirty="0" smtClean="0"/>
              <a:t>H</a:t>
            </a:r>
            <a:r>
              <a:rPr lang="en-US" baseline="-25000" dirty="0" smtClean="0"/>
              <a:t>4</a:t>
            </a:r>
            <a:r>
              <a:rPr lang="en-US" dirty="0" smtClean="0"/>
              <a:t> has a formal valence electron count of 0.5 × 8 = 4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formal charge of </a:t>
            </a:r>
            <a:r>
              <a:rPr lang="en-US" dirty="0" smtClean="0">
                <a:solidFill>
                  <a:srgbClr val="263B86"/>
                </a:solidFill>
              </a:rPr>
              <a:t>nitrogen</a:t>
            </a:r>
            <a:r>
              <a:rPr lang="en-US" dirty="0" smtClean="0"/>
              <a:t> is </a:t>
            </a:r>
            <a:r>
              <a:rPr lang="en-US" smtClean="0"/>
              <a:t>thus 5 – 4 = +1</a:t>
            </a:r>
            <a:endParaRPr lang="en-US" dirty="0"/>
          </a:p>
        </p:txBody>
      </p:sp>
      <p:pic>
        <p:nvPicPr>
          <p:cNvPr id="4" name="Picture 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1037493"/>
            <a:ext cx="1250950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0367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Electrons as Waves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3732"/>
            <a:ext cx="8229600" cy="5624573"/>
          </a:xfrm>
        </p:spPr>
        <p:txBody>
          <a:bodyPr/>
          <a:lstStyle/>
          <a:p>
            <a:r>
              <a:rPr lang="en-US" dirty="0" smtClean="0"/>
              <a:t>Electrons in atoms and molecules behave as </a:t>
            </a:r>
            <a:r>
              <a:rPr lang="en-US" i="1" dirty="0" smtClean="0"/>
              <a:t>waves</a:t>
            </a:r>
            <a:r>
              <a:rPr lang="en-US" dirty="0"/>
              <a:t> </a:t>
            </a:r>
            <a:r>
              <a:rPr lang="en-US" dirty="0" smtClean="0"/>
              <a:t>rather than particles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wavelike behavior of electrons is captured by the </a:t>
            </a:r>
            <a:r>
              <a:rPr lang="en-US" b="1" dirty="0" err="1" smtClean="0"/>
              <a:t>wavefunction</a:t>
            </a:r>
            <a:r>
              <a:rPr lang="en-US" b="1" dirty="0" smtClean="0"/>
              <a:t> (</a:t>
            </a:r>
            <a:r>
              <a:rPr lang="el-GR" b="1" dirty="0" smtClean="0"/>
              <a:t>ψ</a:t>
            </a:r>
            <a:r>
              <a:rPr lang="en-US" b="1" dirty="0" smtClean="0"/>
              <a:t>)</a:t>
            </a:r>
            <a:r>
              <a:rPr lang="en-US" dirty="0" smtClean="0"/>
              <a:t> or </a:t>
            </a:r>
            <a:r>
              <a:rPr lang="en-US" b="1" dirty="0" smtClean="0"/>
              <a:t>orbital</a:t>
            </a:r>
          </a:p>
          <a:p>
            <a:pPr lvl="1"/>
            <a:r>
              <a:rPr lang="en-US" dirty="0" smtClean="0"/>
              <a:t>Every electron has an associated orbital; the electron </a:t>
            </a:r>
            <a:r>
              <a:rPr lang="en-US" i="1" dirty="0" smtClean="0"/>
              <a:t>occupies</a:t>
            </a:r>
            <a:r>
              <a:rPr lang="en-US" dirty="0" smtClean="0"/>
              <a:t> the orbital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shape</a:t>
            </a:r>
            <a:r>
              <a:rPr lang="en-US" dirty="0" smtClean="0"/>
              <a:t> of an orbital reflects the probability density of the electron over space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energy</a:t>
            </a:r>
            <a:r>
              <a:rPr lang="en-US" dirty="0" smtClean="0"/>
              <a:t> of an orbital reflects the stability of an</a:t>
            </a:r>
            <a:br>
              <a:rPr lang="en-US" dirty="0" smtClean="0"/>
            </a:br>
            <a:r>
              <a:rPr lang="en-US" dirty="0" smtClean="0"/>
              <a:t>electron within it</a:t>
            </a:r>
          </a:p>
          <a:p>
            <a:r>
              <a:rPr lang="en-US" dirty="0" smtClean="0"/>
              <a:t>The probability density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b="1" i="1" dirty="0" smtClean="0"/>
              <a:t>r</a:t>
            </a:r>
            <a:r>
              <a:rPr lang="en-US" dirty="0" smtClean="0"/>
              <a:t>) at a point </a:t>
            </a:r>
            <a:r>
              <a:rPr lang="en-US" b="1" i="1" dirty="0" smtClean="0"/>
              <a:t>r</a:t>
            </a:r>
            <a:r>
              <a:rPr lang="en-US" dirty="0" smtClean="0"/>
              <a:t> is</a:t>
            </a:r>
            <a:br>
              <a:rPr lang="en-US" dirty="0" smtClean="0"/>
            </a:br>
            <a:r>
              <a:rPr lang="en-US" dirty="0" smtClean="0"/>
              <a:t>related to |</a:t>
            </a:r>
            <a:r>
              <a:rPr lang="el-GR" dirty="0" smtClean="0"/>
              <a:t>ψ</a:t>
            </a:r>
            <a:r>
              <a:rPr lang="en-US" dirty="0" smtClean="0"/>
              <a:t>|</a:t>
            </a:r>
            <a:r>
              <a:rPr lang="en-US" baseline="30000" dirty="0" smtClean="0"/>
              <a:t>2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29" y="4468809"/>
            <a:ext cx="1926701" cy="200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65" y="2113200"/>
            <a:ext cx="1371600" cy="304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02845" y="1968082"/>
            <a:ext cx="3165984" cy="533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The Schrödinger equation 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044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5888"/>
            <a:ext cx="8229600" cy="4902431"/>
          </a:xfrm>
        </p:spPr>
        <p:txBody>
          <a:bodyPr/>
          <a:lstStyle/>
          <a:p>
            <a:r>
              <a:rPr lang="en-US" dirty="0" smtClean="0"/>
              <a:t>Atomic orbitals are associated with </a:t>
            </a:r>
            <a:r>
              <a:rPr lang="en-US" b="1" dirty="0" smtClean="0"/>
              <a:t>quantum numbers</a:t>
            </a:r>
            <a:r>
              <a:rPr lang="en-US" dirty="0" smtClean="0"/>
              <a:t> that characterize the energy and shape of the orbital</a:t>
            </a:r>
          </a:p>
          <a:p>
            <a:r>
              <a:rPr lang="en-US" b="1" dirty="0" smtClean="0">
                <a:solidFill>
                  <a:schemeClr val="accent4"/>
                </a:solidFill>
              </a:rPr>
              <a:t>Principal quantum number (</a:t>
            </a:r>
            <a:r>
              <a:rPr lang="en-US" b="1" i="1" dirty="0" smtClean="0">
                <a:solidFill>
                  <a:schemeClr val="accent4"/>
                </a:solidFill>
              </a:rPr>
              <a:t>n</a:t>
            </a:r>
            <a:r>
              <a:rPr lang="en-US" b="1" dirty="0" smtClean="0">
                <a:solidFill>
                  <a:schemeClr val="accent4"/>
                </a:solidFill>
              </a:rPr>
              <a:t>):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smtClean="0"/>
              <a:t>related to the energy of the orbital</a:t>
            </a:r>
          </a:p>
          <a:p>
            <a:r>
              <a:rPr lang="en-US" b="1" dirty="0" smtClean="0">
                <a:solidFill>
                  <a:schemeClr val="tx2"/>
                </a:solidFill>
              </a:rPr>
              <a:t>Orbital quantum number (</a:t>
            </a:r>
            <a:r>
              <a:rPr lang="en-US" b="1" i="1" dirty="0" smtClean="0">
                <a:solidFill>
                  <a:schemeClr val="tx2"/>
                </a:solidFill>
                <a:latin typeface="SchoolHouse Cursive B"/>
                <a:cs typeface="SchoolHouse Cursive B"/>
              </a:rPr>
              <a:t>l</a:t>
            </a:r>
            <a:r>
              <a:rPr lang="en-US" b="1" dirty="0" smtClean="0">
                <a:solidFill>
                  <a:schemeClr val="tx2"/>
                </a:solidFill>
              </a:rPr>
              <a:t>):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related to the shape of the orbital</a:t>
            </a:r>
          </a:p>
          <a:p>
            <a:r>
              <a:rPr lang="en-US" b="1" dirty="0" smtClean="0">
                <a:solidFill>
                  <a:schemeClr val="accent3"/>
                </a:solidFill>
              </a:rPr>
              <a:t>Magnetic quantum number (</a:t>
            </a:r>
            <a:r>
              <a:rPr lang="en-US" b="1" i="1" dirty="0" smtClean="0">
                <a:solidFill>
                  <a:schemeClr val="accent3"/>
                </a:solidFill>
              </a:rPr>
              <a:t>m</a:t>
            </a:r>
            <a:r>
              <a:rPr lang="en-US" b="1" i="1" baseline="-25000" dirty="0">
                <a:solidFill>
                  <a:schemeClr val="accent3"/>
                </a:solidFill>
                <a:latin typeface="SchoolHouse Cursive B"/>
                <a:cs typeface="SchoolHouse Cursive B"/>
              </a:rPr>
              <a:t>l</a:t>
            </a:r>
            <a:r>
              <a:rPr lang="en-US" b="1" dirty="0" smtClean="0">
                <a:solidFill>
                  <a:schemeClr val="accent3"/>
                </a:solidFill>
              </a:rPr>
              <a:t>):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related to the shape and directionality of the orbital</a:t>
            </a:r>
          </a:p>
          <a:p>
            <a:r>
              <a:rPr lang="en-US" b="1" dirty="0" smtClean="0"/>
              <a:t>Spin quantum number (</a:t>
            </a:r>
            <a:r>
              <a:rPr lang="en-US" b="1" i="1" dirty="0" smtClean="0"/>
              <a:t>s</a:t>
            </a:r>
            <a:r>
              <a:rPr lang="en-US" b="1" dirty="0" smtClean="0"/>
              <a:t>):</a:t>
            </a:r>
            <a:r>
              <a:rPr lang="en-US" dirty="0" smtClean="0"/>
              <a:t> related to the magnetic properties of the electron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31" y="5688456"/>
            <a:ext cx="939800" cy="7747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66615" y="5320156"/>
            <a:ext cx="185616" cy="46892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154724" y="5630818"/>
            <a:ext cx="0" cy="31066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1649048" y="6184733"/>
            <a:ext cx="441569" cy="146538"/>
          </a:xfrm>
          <a:prstGeom prst="straightConnector1">
            <a:avLst/>
          </a:prstGeom>
          <a:ln>
            <a:solidFill>
              <a:srgbClr val="FA871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00201" y="5630818"/>
            <a:ext cx="441569" cy="1465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2047" y="4988950"/>
            <a:ext cx="148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  <a:latin typeface="Arial"/>
                <a:cs typeface="Arial"/>
              </a:rPr>
              <a:t>Principal QN</a:t>
            </a:r>
            <a:endParaRPr lang="en-US" dirty="0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9117" y="5281024"/>
            <a:ext cx="127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Orbital QN</a:t>
            </a:r>
            <a:endParaRPr lang="en-US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39818" y="5971708"/>
            <a:ext cx="153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Arial"/>
                <a:cs typeface="Arial"/>
              </a:rPr>
              <a:t>Magnetic QN</a:t>
            </a:r>
            <a:endParaRPr lang="en-US" dirty="0">
              <a:solidFill>
                <a:schemeClr val="accent3"/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92924" y="5416845"/>
            <a:ext cx="298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Spin +1/2 &amp; –1/2 implied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82308" y="4988950"/>
            <a:ext cx="4065951" cy="15025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The </a:t>
            </a:r>
            <a:r>
              <a:rPr lang="en-US" sz="2000" b="1" dirty="0" smtClean="0">
                <a:solidFill>
                  <a:srgbClr val="263B86"/>
                </a:solidFill>
                <a:latin typeface="Arial"/>
                <a:cs typeface="Arial"/>
              </a:rPr>
              <a:t>Pauli exclusion principle</a:t>
            </a:r>
            <a:r>
              <a:rPr lang="en-US" sz="2000" dirty="0" smtClean="0">
                <a:solidFill>
                  <a:srgbClr val="263B86"/>
                </a:solidFill>
                <a:latin typeface="Arial"/>
                <a:cs typeface="Arial"/>
              </a:rPr>
              <a:t> states that no two electrons in an atom or molecule can share the same set of quantum numbers.</a:t>
            </a:r>
            <a:endParaRPr lang="en-US" sz="2000" dirty="0">
              <a:solidFill>
                <a:srgbClr val="263B86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376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s</a:t>
            </a:r>
            <a:r>
              <a:rPr lang="en-US" dirty="0" smtClean="0"/>
              <a:t> Atomic Orbitals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</a:t>
            </a:r>
            <a:r>
              <a:rPr lang="en-US" sz="2000" i="1" dirty="0" smtClean="0"/>
              <a:t>s</a:t>
            </a:r>
            <a:r>
              <a:rPr lang="en-US" sz="2000" dirty="0" smtClean="0"/>
              <a:t> atomic orbitals begin at </a:t>
            </a:r>
            <a:r>
              <a:rPr lang="en-US" sz="2000" i="1" dirty="0" smtClean="0"/>
              <a:t>n</a:t>
            </a:r>
            <a:r>
              <a:rPr lang="en-US" sz="2000" dirty="0" smtClean="0"/>
              <a:t> = 1 and are spherically shaped</a:t>
            </a:r>
          </a:p>
          <a:p>
            <a:r>
              <a:rPr lang="en-US" sz="2000" dirty="0" smtClean="0"/>
              <a:t>There is a single orbital within each </a:t>
            </a:r>
            <a:r>
              <a:rPr lang="en-US" sz="2000" i="1" dirty="0" smtClean="0"/>
              <a:t>ns</a:t>
            </a:r>
            <a:r>
              <a:rPr lang="en-US" sz="2000" dirty="0" smtClean="0"/>
              <a:t> subshell</a:t>
            </a:r>
          </a:p>
          <a:p>
            <a:r>
              <a:rPr lang="en-US" sz="2000" dirty="0" smtClean="0"/>
              <a:t>Within a particular shell, </a:t>
            </a:r>
            <a:r>
              <a:rPr lang="en-US" sz="2000" i="1" dirty="0" smtClean="0"/>
              <a:t>s</a:t>
            </a:r>
            <a:r>
              <a:rPr lang="en-US" sz="2000" dirty="0" smtClean="0"/>
              <a:t> orbitals are lower in energy than other orbitals</a:t>
            </a:r>
          </a:p>
          <a:p>
            <a:r>
              <a:rPr lang="en-US" sz="2000" dirty="0" smtClean="0"/>
              <a:t>As </a:t>
            </a:r>
            <a:r>
              <a:rPr lang="en-US" sz="2000" i="1" dirty="0" smtClean="0"/>
              <a:t>n</a:t>
            </a:r>
            <a:r>
              <a:rPr lang="en-US" sz="2000" dirty="0" smtClean="0"/>
              <a:t> increases, additional sign changes (</a:t>
            </a:r>
            <a:r>
              <a:rPr lang="en-US" sz="2000" i="1" dirty="0" smtClean="0"/>
              <a:t>nodes</a:t>
            </a:r>
            <a:r>
              <a:rPr lang="en-US" sz="2000" dirty="0" smtClean="0"/>
              <a:t>) appear in the shape of the orbital</a:t>
            </a:r>
            <a:endParaRPr lang="en-US" sz="20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3470461"/>
            <a:ext cx="56578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85457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i="1" dirty="0" smtClean="0"/>
              <a:t>p</a:t>
            </a:r>
            <a:r>
              <a:rPr lang="en-US" dirty="0" smtClean="0"/>
              <a:t> Atomic Orbitals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</a:t>
            </a:r>
            <a:r>
              <a:rPr lang="en-US" sz="2000" i="1" dirty="0" smtClean="0"/>
              <a:t>p</a:t>
            </a:r>
            <a:r>
              <a:rPr lang="en-US" sz="2000" dirty="0" smtClean="0"/>
              <a:t> atomic orbitals begin at </a:t>
            </a:r>
            <a:r>
              <a:rPr lang="en-US" sz="2000" i="1" dirty="0" smtClean="0"/>
              <a:t>n</a:t>
            </a:r>
            <a:r>
              <a:rPr lang="en-US" sz="2000" dirty="0" smtClean="0"/>
              <a:t> = 2 and are dumbbell shaped</a:t>
            </a:r>
          </a:p>
          <a:p>
            <a:r>
              <a:rPr lang="en-US" sz="2000" dirty="0" smtClean="0"/>
              <a:t>There are 3 orbitals within each </a:t>
            </a:r>
            <a:r>
              <a:rPr lang="en-US" sz="2000" i="1" dirty="0" err="1" smtClean="0"/>
              <a:t>np</a:t>
            </a:r>
            <a:r>
              <a:rPr lang="en-US" sz="2000" dirty="0" smtClean="0"/>
              <a:t> subshell, which correspond to the three Cartesian directions</a:t>
            </a:r>
          </a:p>
          <a:p>
            <a:r>
              <a:rPr lang="en-US" sz="2000" dirty="0" smtClean="0"/>
              <a:t>The </a:t>
            </a:r>
            <a:r>
              <a:rPr lang="en-US" sz="2000" i="1" dirty="0" err="1" smtClean="0"/>
              <a:t>np</a:t>
            </a:r>
            <a:r>
              <a:rPr lang="en-US" sz="2000" dirty="0" smtClean="0"/>
              <a:t> orbitals all have the same energy; according to </a:t>
            </a:r>
            <a:r>
              <a:rPr lang="en-US" sz="2000" b="1" dirty="0" err="1" smtClean="0"/>
              <a:t>Hund’s</a:t>
            </a:r>
            <a:r>
              <a:rPr lang="en-US" sz="2000" b="1" dirty="0" smtClean="0"/>
              <a:t> rule</a:t>
            </a:r>
            <a:r>
              <a:rPr lang="en-US" sz="2000" dirty="0" smtClean="0"/>
              <a:t> electrons are left unpaired when filling until they must be paired</a:t>
            </a:r>
          </a:p>
          <a:p>
            <a:r>
              <a:rPr lang="en-US" sz="2000" dirty="0" smtClean="0"/>
              <a:t>All </a:t>
            </a:r>
            <a:r>
              <a:rPr lang="en-US" sz="2000" i="1" dirty="0" smtClean="0"/>
              <a:t>p</a:t>
            </a:r>
            <a:r>
              <a:rPr lang="en-US" sz="2000" dirty="0" smtClean="0"/>
              <a:t> orbitals contain a node at the nucleus</a:t>
            </a:r>
            <a:endParaRPr lang="en-US" sz="2000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9" y="3684255"/>
            <a:ext cx="8852503" cy="2682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5399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Atomic Electron Configurations</a:t>
            </a:r>
            <a:endParaRPr lang="en-US" dirty="0"/>
          </a:p>
        </p:txBody>
      </p:sp>
      <p:pic>
        <p:nvPicPr>
          <p:cNvPr id="4" name="Picture 5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0507" r="-2050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76679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Ionic Bonds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1.2</a:t>
            </a:r>
            <a:endParaRPr lang="en-US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640" y="346965"/>
            <a:ext cx="3710720" cy="3849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5566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1345</Words>
  <Application>Microsoft Office PowerPoint</Application>
  <PresentationFormat>On-screen Show (4:3)</PresentationFormat>
  <Paragraphs>157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Chapter 1</vt:lpstr>
      <vt:lpstr>Atoms, Electrons, and Orbitals</vt:lpstr>
      <vt:lpstr>Particles and Symbols of the Atom</vt:lpstr>
      <vt:lpstr>Electrons as Waves</vt:lpstr>
      <vt:lpstr>Quantum Numbers</vt:lpstr>
      <vt:lpstr>The s Atomic Orbitals</vt:lpstr>
      <vt:lpstr>The p Atomic Orbitals</vt:lpstr>
      <vt:lpstr>Atomic Electron Configurations</vt:lpstr>
      <vt:lpstr>Ionic Bonds</vt:lpstr>
      <vt:lpstr>Coulomb’s Law and Ionic Bonding</vt:lpstr>
      <vt:lpstr>Ionic Bonding and Electron Transfer</vt:lpstr>
      <vt:lpstr>Ionic Bonding in Organic Chemistry</vt:lpstr>
      <vt:lpstr>Covalent Bonds, Lewis Formulas, and the Octet Rule</vt:lpstr>
      <vt:lpstr>The Lewis Model of Covalent Bonding</vt:lpstr>
      <vt:lpstr>Lewis Symbols and Structures</vt:lpstr>
      <vt:lpstr>Covalent Bonding in H2</vt:lpstr>
      <vt:lpstr>Covalent Bonding in F2</vt:lpstr>
      <vt:lpstr>The Octet Rule</vt:lpstr>
      <vt:lpstr>Examples of Lewis Structures</vt:lpstr>
      <vt:lpstr>Multiple Bonds</vt:lpstr>
      <vt:lpstr>Double Bonds</vt:lpstr>
      <vt:lpstr>Triple Bonds</vt:lpstr>
      <vt:lpstr>Polar Covalent Bonds, Electronegativity, and Bond Dipoles</vt:lpstr>
      <vt:lpstr>Electronegativity</vt:lpstr>
      <vt:lpstr>Periodic Trends in Electronegativity</vt:lpstr>
      <vt:lpstr>Polar Covalent Bonds</vt:lpstr>
      <vt:lpstr>Electrostatic Potential Maps</vt:lpstr>
      <vt:lpstr>Electrostatic Potential Maps</vt:lpstr>
      <vt:lpstr>A Selection of Dipole Moments</vt:lpstr>
      <vt:lpstr>Formal Charge</vt:lpstr>
      <vt:lpstr>Formal Charge</vt:lpstr>
      <vt:lpstr>Calculating Formal Charge</vt:lpstr>
      <vt:lpstr>Calculating Formal Charge</vt:lpstr>
      <vt:lpstr>Formal Charge in NH4+</vt:lpstr>
    </vt:vector>
  </TitlesOfParts>
  <Company>University of Illinois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Evans</dc:creator>
  <cp:lastModifiedBy>Weixing</cp:lastModifiedBy>
  <cp:revision>252</cp:revision>
  <dcterms:created xsi:type="dcterms:W3CDTF">2015-07-30T23:46:27Z</dcterms:created>
  <dcterms:modified xsi:type="dcterms:W3CDTF">2020-01-10T17:17:08Z</dcterms:modified>
</cp:coreProperties>
</file>